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66" r:id="rId5"/>
    <p:sldId id="267" r:id="rId6"/>
    <p:sldId id="273" r:id="rId7"/>
    <p:sldId id="263" r:id="rId8"/>
    <p:sldId id="261" r:id="rId9"/>
    <p:sldId id="258" r:id="rId10"/>
    <p:sldId id="259" r:id="rId11"/>
    <p:sldId id="260" r:id="rId12"/>
    <p:sldId id="262" r:id="rId13"/>
    <p:sldId id="264" r:id="rId14"/>
    <p:sldId id="268" r:id="rId15"/>
    <p:sldId id="270" r:id="rId16"/>
    <p:sldId id="271" r:id="rId17"/>
    <p:sldId id="272" r:id="rId18"/>
    <p:sldId id="269" r:id="rId19"/>
    <p:sldId id="274" r:id="rId20"/>
    <p:sldId id="276" r:id="rId21"/>
    <p:sldId id="277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92" autoAdjust="0"/>
    <p:restoredTop sz="94660"/>
  </p:normalViewPr>
  <p:slideViewPr>
    <p:cSldViewPr>
      <p:cViewPr varScale="1">
        <p:scale>
          <a:sx n="55" d="100"/>
          <a:sy n="55" d="100"/>
        </p:scale>
        <p:origin x="1392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FAE9C1AC-2F52-4B9C-84B4-06F3871BE8BA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직사각형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직사각형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직선 연결선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직선 연결선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직사각형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타원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타원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타원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타원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C1AC-2F52-4B9C-84B4-06F3871BE8BA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C1AC-2F52-4B9C-84B4-06F3871BE8BA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AE9C1AC-2F52-4B9C-84B4-06F3871BE8BA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FAE9C1AC-2F52-4B9C-84B4-06F3871BE8BA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직선 연결선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직선 연결선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직사각형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타원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타원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타원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타원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직선 연결선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C1AC-2F52-4B9C-84B4-06F3871BE8BA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C1AC-2F52-4B9C-84B4-06F3871BE8BA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AE9C1AC-2F52-4B9C-84B4-06F3871BE8BA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C1AC-2F52-4B9C-84B4-06F3871BE8BA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타원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AE9C1AC-2F52-4B9C-84B4-06F3871BE8BA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3" name="바닥글 개체 틀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타원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>
                <a:ea typeface="맑은 고딕 Semilight" panose="020B0502040204020203" pitchFamily="50" charset="-127"/>
              </a:defRPr>
            </a:lvl1pPr>
          </a:lstStyle>
          <a:p>
            <a:pPr algn="ctr" eaLnBrk="1" latinLnBrk="0" hangingPunct="1">
              <a:buFontTx/>
              <a:buNone/>
            </a:pPr>
            <a:r>
              <a:rPr kumimoji="0" lang="ko-KR" altLang="en-US" dirty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선 연결선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직선 연결선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날짜 개체 틀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AE9C1AC-2F52-4B9C-84B4-06F3871BE8BA}" type="datetimeFigureOut">
              <a:rPr lang="ko-KR" altLang="en-US" smtClean="0"/>
              <a:t>2022-10-31</a:t>
            </a:fld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  <a:ea typeface="맑은 고딕 Semilight" panose="020B0502040204020203" pitchFamily="50" charset="-127"/>
              </a:defRPr>
            </a:lvl1pPr>
          </a:lstStyle>
          <a:p>
            <a:fld id="{FAE9C1AC-2F52-4B9C-84B4-06F3871BE8BA}" type="datetimeFigureOut">
              <a:rPr lang="ko-KR" altLang="en-US" smtClean="0"/>
              <a:pPr/>
              <a:t>2022-10-31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  <a:ea typeface="맑은 고딕 Semilight" panose="020B0502040204020203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타원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ea typeface="맑은 고딕 Semilight" panose="020B0502040204020203" pitchFamily="50" charset="-127"/>
              </a:defRPr>
            </a:lvl1pPr>
          </a:lstStyle>
          <a:p>
            <a:fld id="{59218B8B-6E70-49A4-A13C-6ECD2A908DA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맑은 고딕 Semilight" panose="020B0502040204020203" pitchFamily="50" charset="-127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맑은 고딕 Semilight" panose="020B0502040204020203" pitchFamily="50" charset="-127"/>
          <a:cs typeface="+mn-cs"/>
        </a:defRPr>
      </a:lvl1pPr>
      <a:lvl2pPr marL="640080" indent="-274320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맑은 고딕 Semilight" panose="020B0502040204020203" pitchFamily="50" charset="-127"/>
          <a:cs typeface="+mn-cs"/>
        </a:defRPr>
      </a:lvl2pPr>
      <a:lvl3pPr marL="91440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맑은 고딕 Semilight" panose="020B0502040204020203" pitchFamily="50" charset="-127"/>
          <a:cs typeface="+mn-cs"/>
        </a:defRPr>
      </a:lvl3pPr>
      <a:lvl4pPr marL="118872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맑은 고딕 Semilight" panose="020B0502040204020203" pitchFamily="50" charset="-127"/>
          <a:cs typeface="+mn-cs"/>
        </a:defRPr>
      </a:lvl4pPr>
      <a:lvl5pPr marL="1463040" indent="-182880" algn="l" rtl="0" eaLnBrk="1" latinLnBrk="1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맑은 고딕 Semilight" panose="020B0502040204020203" pitchFamily="50" charset="-127"/>
          <a:cs typeface="+mn-cs"/>
        </a:defRPr>
      </a:lvl5pPr>
      <a:lvl6pPr marL="1737360" indent="-182880" algn="l" rtl="0" eaLnBrk="1" latinLnBrk="1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1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2.jpeg"/><Relationship Id="rId7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err="1"/>
              <a:t>펄어비스</a:t>
            </a:r>
            <a:r>
              <a:rPr lang="ko-KR" altLang="en-US" sz="5400" dirty="0"/>
              <a:t> </a:t>
            </a:r>
            <a:r>
              <a:rPr lang="en-US" altLang="ko-KR" sz="5400" dirty="0"/>
              <a:t>1</a:t>
            </a:r>
            <a:r>
              <a:rPr lang="ko-KR" altLang="en-US" sz="5400" dirty="0"/>
              <a:t>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2019102114 </a:t>
            </a:r>
            <a:r>
              <a:rPr lang="ko-KR" altLang="en-US" dirty="0" err="1"/>
              <a:t>이륜하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858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타겟</a:t>
            </a:r>
            <a:r>
              <a:rPr lang="ko-KR" altLang="en-US" dirty="0"/>
              <a:t> 논문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 descr="C:\Users\Rune\Pictures\Screenshots\스크린샷(9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7" t="29584" r="21505" b="16798"/>
          <a:stretch/>
        </p:blipFill>
        <p:spPr bwMode="auto">
          <a:xfrm>
            <a:off x="827584" y="1700808"/>
            <a:ext cx="6994021" cy="48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37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타겟</a:t>
            </a:r>
            <a:r>
              <a:rPr lang="ko-KR" altLang="en-US" dirty="0"/>
              <a:t> 논문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 descr="C:\Users\Rune\Pictures\Screenshots\스크린샷(10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9" t="18434" r="21944" b="10430"/>
          <a:stretch/>
        </p:blipFill>
        <p:spPr bwMode="auto">
          <a:xfrm>
            <a:off x="1547664" y="1556792"/>
            <a:ext cx="5472608" cy="506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137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타겟</a:t>
            </a:r>
            <a:r>
              <a:rPr lang="ko-KR" altLang="en-US" dirty="0"/>
              <a:t> 논문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C:\Users\Rune\Pictures\Screenshots\스크린샷(11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7" t="31282" r="15721" b="28847"/>
          <a:stretch/>
        </p:blipFill>
        <p:spPr bwMode="auto">
          <a:xfrm>
            <a:off x="467544" y="2204864"/>
            <a:ext cx="7791084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157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타겟</a:t>
            </a:r>
            <a:r>
              <a:rPr lang="ko-KR" altLang="en-US" dirty="0"/>
              <a:t> 논문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 descr="C:\Users\Rune\Pictures\Screenshots\스크린샷(1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1" t="29216" r="14073" b="9216"/>
          <a:stretch/>
        </p:blipFill>
        <p:spPr bwMode="auto">
          <a:xfrm>
            <a:off x="323528" y="1556792"/>
            <a:ext cx="7632848" cy="483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16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타겟</a:t>
            </a:r>
            <a:r>
              <a:rPr lang="ko-KR" altLang="en-US" dirty="0"/>
              <a:t> 논문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098" name="Picture 2" descr="C:\Users\Rune\Pictures\Screenshots\스크린샷(13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7" t="32844" r="14529" b="14345"/>
          <a:stretch/>
        </p:blipFill>
        <p:spPr bwMode="auto">
          <a:xfrm>
            <a:off x="395536" y="1772816"/>
            <a:ext cx="759826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44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타겟</a:t>
            </a:r>
            <a:r>
              <a:rPr lang="ko-KR" altLang="en-US" dirty="0"/>
              <a:t> 논문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 descr="C:\Users\Rune\Pictures\Screenshots\스크린샷(14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8" t="35120" r="15448" b="19652"/>
          <a:stretch/>
        </p:blipFill>
        <p:spPr bwMode="auto">
          <a:xfrm>
            <a:off x="395536" y="2060848"/>
            <a:ext cx="762077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100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타겟</a:t>
            </a:r>
            <a:r>
              <a:rPr lang="ko-KR" altLang="en-US" dirty="0"/>
              <a:t> 논문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146" name="Picture 2" descr="C:\Users\Rune\Pictures\Screenshots\스크린샷(15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4" t="24392" r="20382" b="5411"/>
          <a:stretch/>
        </p:blipFill>
        <p:spPr bwMode="auto">
          <a:xfrm>
            <a:off x="1619672" y="1487570"/>
            <a:ext cx="5832648" cy="50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91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타겟</a:t>
            </a:r>
            <a:r>
              <a:rPr lang="ko-KR" altLang="en-US" dirty="0"/>
              <a:t> 논문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1" t="54543" r="27733" b="12267"/>
          <a:stretch/>
        </p:blipFill>
        <p:spPr bwMode="auto">
          <a:xfrm>
            <a:off x="971600" y="2060848"/>
            <a:ext cx="6840760" cy="390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541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atinLnBrk="0"/>
            <a:r>
              <a:rPr lang="en-US" altLang="ko-KR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Prey-predator</a:t>
            </a:r>
            <a:r>
              <a:rPr lang="en-US" altLang="ko-KR" sz="2000" dirty="0"/>
              <a:t> </a:t>
            </a:r>
            <a:r>
              <a:rPr lang="ko-KR" altLang="en-US" sz="2000" dirty="0"/>
              <a:t>모델을 베이스로 다양한 동식물이 상호작용하는 안정적인 생태계 구성</a:t>
            </a:r>
            <a:endParaRPr lang="en-US" altLang="ko-KR" sz="2000" dirty="0"/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sz="1600" dirty="0"/>
              <a:t>이때 </a:t>
            </a:r>
            <a:r>
              <a:rPr lang="ko-KR" altLang="en-US" sz="1600" dirty="0" err="1"/>
              <a:t>맵은</a:t>
            </a:r>
            <a:r>
              <a:rPr lang="ko-KR" altLang="en-US" sz="1600" dirty="0"/>
              <a:t> 반드시 한 개</a:t>
            </a:r>
            <a:endParaRPr lang="en-US" altLang="ko-KR" sz="1600" dirty="0"/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atinLnBrk="0"/>
            <a:r>
              <a:rPr lang="ko-KR" altLang="en-US" sz="2000" dirty="0"/>
              <a:t>플레이어가 특정 종류 동물을 사냥하여 급격하게 개체수가 줄었을 경우를 가정</a:t>
            </a:r>
            <a:endParaRPr lang="en-US" altLang="ko-KR" sz="2000" dirty="0"/>
          </a:p>
          <a:p>
            <a:pPr latinLnBrk="0"/>
            <a:endParaRPr lang="en-US" altLang="ko-KR" sz="2000" dirty="0"/>
          </a:p>
          <a:p>
            <a:pPr latinLnBrk="0"/>
            <a:r>
              <a:rPr lang="ko-KR" altLang="en-US" sz="2000" dirty="0"/>
              <a:t>이에 따른 다른 개체군의 성장률을 계산하여 시뮬레이션</a:t>
            </a:r>
            <a:endParaRPr lang="en-US" altLang="ko-KR" sz="2000" dirty="0"/>
          </a:p>
          <a:p>
            <a:pPr latinLnBrk="0"/>
            <a:endParaRPr lang="en-US" altLang="ko-KR" sz="2000" dirty="0"/>
          </a:p>
          <a:p>
            <a:pPr latinLnBrk="0"/>
            <a:r>
              <a:rPr lang="ko-KR" altLang="en-US" sz="2000" dirty="0"/>
              <a:t> 특정 개체군이 너무 큰 밀도로 성장했을 때</a:t>
            </a:r>
            <a:r>
              <a:rPr lang="en-US" altLang="ko-KR" sz="2000" dirty="0"/>
              <a:t>, </a:t>
            </a:r>
            <a:r>
              <a:rPr lang="ko-KR" altLang="en-US" sz="2000" dirty="0"/>
              <a:t>이를 억제할 수 있는 상위 포식자를 </a:t>
            </a:r>
            <a:r>
              <a:rPr lang="ko-KR" altLang="en-US" sz="2000" dirty="0" err="1"/>
              <a:t>맵</a:t>
            </a:r>
            <a:r>
              <a:rPr lang="ko-KR" altLang="en-US" sz="2000" dirty="0"/>
              <a:t> 내부로 유입</a:t>
            </a:r>
            <a:endParaRPr lang="en-US" altLang="ko-KR" sz="2000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137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콘티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958342" y="442029"/>
            <a:ext cx="5688632" cy="4464496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천공 테이프 2"/>
          <p:cNvSpPr/>
          <p:nvPr/>
        </p:nvSpPr>
        <p:spPr>
          <a:xfrm rot="4555778">
            <a:off x="3058157" y="2183547"/>
            <a:ext cx="4972649" cy="819597"/>
          </a:xfrm>
          <a:prstGeom prst="flowChartPunchedTap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/>
          <p:nvPr/>
        </p:nvCxnSpPr>
        <p:spPr>
          <a:xfrm rot="5400000">
            <a:off x="2832232" y="2476160"/>
            <a:ext cx="2628483" cy="2232248"/>
          </a:xfrm>
          <a:prstGeom prst="curvedConnector3">
            <a:avLst/>
          </a:prstGeom>
          <a:ln w="254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1" name="Picture 5" descr="사슴의 무료 사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34" y="504144"/>
            <a:ext cx="2474330" cy="168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342" y="1288097"/>
            <a:ext cx="1384283" cy="922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726" y="3106325"/>
            <a:ext cx="259080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465" y="3394923"/>
            <a:ext cx="1560016" cy="1042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047" y="2162941"/>
            <a:ext cx="1288679" cy="860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구부러진 연결선 11"/>
          <p:cNvCxnSpPr>
            <a:endCxn id="9222" idx="2"/>
          </p:cNvCxnSpPr>
          <p:nvPr/>
        </p:nvCxnSpPr>
        <p:spPr>
          <a:xfrm rot="16200000" flipV="1">
            <a:off x="3306494" y="2554943"/>
            <a:ext cx="1183971" cy="495989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9223" idx="0"/>
            <a:endCxn id="9221" idx="2"/>
          </p:cNvCxnSpPr>
          <p:nvPr/>
        </p:nvCxnSpPr>
        <p:spPr>
          <a:xfrm rot="16200000" flipV="1">
            <a:off x="7347695" y="2562893"/>
            <a:ext cx="919636" cy="167227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9225" idx="1"/>
            <a:endCxn id="9222" idx="3"/>
          </p:cNvCxnSpPr>
          <p:nvPr/>
        </p:nvCxnSpPr>
        <p:spPr>
          <a:xfrm rot="10800000">
            <a:off x="4342625" y="1749525"/>
            <a:ext cx="964422" cy="843820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endCxn id="9221" idx="1"/>
          </p:cNvCxnSpPr>
          <p:nvPr/>
        </p:nvCxnSpPr>
        <p:spPr>
          <a:xfrm rot="5400000" flipH="1" flipV="1">
            <a:off x="5810298" y="1486507"/>
            <a:ext cx="817525" cy="535347"/>
          </a:xfrm>
          <a:prstGeom prst="curved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 29"/>
          <p:cNvCxnSpPr>
            <a:stCxn id="9225" idx="2"/>
            <a:endCxn id="9224" idx="3"/>
          </p:cNvCxnSpPr>
          <p:nvPr/>
        </p:nvCxnSpPr>
        <p:spPr>
          <a:xfrm rot="5400000">
            <a:off x="4992833" y="2957396"/>
            <a:ext cx="892202" cy="1024906"/>
          </a:xfrm>
          <a:prstGeom prst="curved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>
            <a:stCxn id="9225" idx="2"/>
            <a:endCxn id="9223" idx="1"/>
          </p:cNvCxnSpPr>
          <p:nvPr/>
        </p:nvCxnSpPr>
        <p:spPr>
          <a:xfrm rot="16200000" flipH="1">
            <a:off x="5827455" y="3147679"/>
            <a:ext cx="892202" cy="644339"/>
          </a:xfrm>
          <a:prstGeom prst="curved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708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 sz="4800" dirty="0"/>
              <a:t>목차</a:t>
            </a:r>
            <a:endParaRPr lang="en-US" altLang="ko-KR" sz="4800" dirty="0"/>
          </a:p>
          <a:p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아이디어 구상</a:t>
            </a:r>
            <a:endParaRPr lang="en-US" altLang="ko-KR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dirty="0" err="1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타겟</a:t>
            </a:r>
            <a:r>
              <a:rPr lang="ko-KR" altLang="en-US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 논문 선정</a:t>
            </a:r>
            <a:endParaRPr lang="en-US" altLang="ko-KR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주제</a:t>
            </a:r>
            <a:endParaRPr lang="en-US" altLang="ko-KR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콘티</a:t>
            </a:r>
            <a:endParaRPr lang="en-US" altLang="ko-KR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77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콘티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958342" y="442029"/>
            <a:ext cx="5688632" cy="4464496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천공 테이프 2"/>
          <p:cNvSpPr/>
          <p:nvPr/>
        </p:nvSpPr>
        <p:spPr>
          <a:xfrm rot="4555778">
            <a:off x="3058157" y="2183547"/>
            <a:ext cx="4972649" cy="819597"/>
          </a:xfrm>
          <a:prstGeom prst="flowChartPunchedTap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/>
          <p:nvPr/>
        </p:nvCxnSpPr>
        <p:spPr>
          <a:xfrm rot="5400000">
            <a:off x="2832232" y="2476160"/>
            <a:ext cx="2628483" cy="2232248"/>
          </a:xfrm>
          <a:prstGeom prst="curvedConnector3">
            <a:avLst/>
          </a:prstGeom>
          <a:ln w="254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1" name="Picture 5" descr="사슴의 무료 사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899" y="764704"/>
            <a:ext cx="1320779" cy="89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342" y="1288097"/>
            <a:ext cx="1384283" cy="922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726" y="3106325"/>
            <a:ext cx="259080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465" y="3394923"/>
            <a:ext cx="1560016" cy="1042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047" y="2162941"/>
            <a:ext cx="1288679" cy="860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구부러진 연결선 11"/>
          <p:cNvCxnSpPr>
            <a:endCxn id="9222" idx="2"/>
          </p:cNvCxnSpPr>
          <p:nvPr/>
        </p:nvCxnSpPr>
        <p:spPr>
          <a:xfrm rot="16200000" flipV="1">
            <a:off x="3306494" y="2554943"/>
            <a:ext cx="1183971" cy="495989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9223" idx="0"/>
            <a:endCxn id="9221" idx="2"/>
          </p:cNvCxnSpPr>
          <p:nvPr/>
        </p:nvCxnSpPr>
        <p:spPr>
          <a:xfrm rot="16200000" flipV="1">
            <a:off x="7110463" y="2325661"/>
            <a:ext cx="1443491" cy="117837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9225" idx="1"/>
            <a:endCxn id="9222" idx="3"/>
          </p:cNvCxnSpPr>
          <p:nvPr/>
        </p:nvCxnSpPr>
        <p:spPr>
          <a:xfrm rot="10800000">
            <a:off x="4342625" y="1749525"/>
            <a:ext cx="964422" cy="843820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9225" idx="0"/>
            <a:endCxn id="9221" idx="1"/>
          </p:cNvCxnSpPr>
          <p:nvPr/>
        </p:nvCxnSpPr>
        <p:spPr>
          <a:xfrm rot="5400000" flipH="1" flipV="1">
            <a:off x="6057557" y="1107599"/>
            <a:ext cx="949172" cy="1161512"/>
          </a:xfrm>
          <a:prstGeom prst="curved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 29"/>
          <p:cNvCxnSpPr>
            <a:stCxn id="9225" idx="2"/>
            <a:endCxn id="9224" idx="3"/>
          </p:cNvCxnSpPr>
          <p:nvPr/>
        </p:nvCxnSpPr>
        <p:spPr>
          <a:xfrm rot="5400000">
            <a:off x="4992833" y="2957396"/>
            <a:ext cx="892202" cy="1024906"/>
          </a:xfrm>
          <a:prstGeom prst="curved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>
            <a:stCxn id="9225" idx="2"/>
            <a:endCxn id="9223" idx="1"/>
          </p:cNvCxnSpPr>
          <p:nvPr/>
        </p:nvCxnSpPr>
        <p:spPr>
          <a:xfrm rot="16200000" flipH="1">
            <a:off x="5827455" y="3147679"/>
            <a:ext cx="892202" cy="644339"/>
          </a:xfrm>
          <a:prstGeom prst="curved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25575"/>
            <a:ext cx="2526955" cy="185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8699"/>
            <a:ext cx="2112105" cy="1408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126" y="442029"/>
            <a:ext cx="925983" cy="89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3761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콘티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958342" y="442029"/>
            <a:ext cx="5688632" cy="4464496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천공 테이프 2"/>
          <p:cNvSpPr/>
          <p:nvPr/>
        </p:nvSpPr>
        <p:spPr>
          <a:xfrm rot="4555778">
            <a:off x="3058157" y="2183547"/>
            <a:ext cx="4972649" cy="819597"/>
          </a:xfrm>
          <a:prstGeom prst="flowChartPunchedTap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/>
          <p:nvPr/>
        </p:nvCxnSpPr>
        <p:spPr>
          <a:xfrm rot="5400000">
            <a:off x="2832232" y="2476160"/>
            <a:ext cx="2628483" cy="2232248"/>
          </a:xfrm>
          <a:prstGeom prst="curvedConnector3">
            <a:avLst/>
          </a:prstGeom>
          <a:ln w="254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1" name="Picture 5" descr="사슴의 무료 사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265" y="1052736"/>
            <a:ext cx="1320779" cy="89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636" y="874033"/>
            <a:ext cx="1952436" cy="130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3394923"/>
            <a:ext cx="129540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212976"/>
            <a:ext cx="2069631" cy="1382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58" y="2210952"/>
            <a:ext cx="1288679" cy="860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구부러진 연결선 11"/>
          <p:cNvCxnSpPr>
            <a:stCxn id="9224" idx="0"/>
            <a:endCxn id="9222" idx="2"/>
          </p:cNvCxnSpPr>
          <p:nvPr/>
        </p:nvCxnSpPr>
        <p:spPr>
          <a:xfrm rot="16200000" flipV="1">
            <a:off x="3758603" y="2660907"/>
            <a:ext cx="1037320" cy="66818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9223" idx="0"/>
            <a:endCxn id="9221" idx="2"/>
          </p:cNvCxnSpPr>
          <p:nvPr/>
        </p:nvCxnSpPr>
        <p:spPr>
          <a:xfrm rot="16200000" flipV="1">
            <a:off x="7296310" y="2591212"/>
            <a:ext cx="1444057" cy="163365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9225" idx="1"/>
            <a:endCxn id="9222" idx="3"/>
          </p:cNvCxnSpPr>
          <p:nvPr/>
        </p:nvCxnSpPr>
        <p:spPr>
          <a:xfrm rot="10800000">
            <a:off x="5220072" y="1524846"/>
            <a:ext cx="582586" cy="1116511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9225" idx="0"/>
            <a:endCxn id="9221" idx="1"/>
          </p:cNvCxnSpPr>
          <p:nvPr/>
        </p:nvCxnSpPr>
        <p:spPr>
          <a:xfrm rot="5400000" flipH="1" flipV="1">
            <a:off x="6507056" y="1441744"/>
            <a:ext cx="709151" cy="829267"/>
          </a:xfrm>
          <a:prstGeom prst="curved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 29"/>
          <p:cNvCxnSpPr>
            <a:stCxn id="9225" idx="2"/>
            <a:endCxn id="9224" idx="3"/>
          </p:cNvCxnSpPr>
          <p:nvPr/>
        </p:nvCxnSpPr>
        <p:spPr>
          <a:xfrm rot="5400000">
            <a:off x="5480018" y="2937229"/>
            <a:ext cx="832450" cy="1101511"/>
          </a:xfrm>
          <a:prstGeom prst="curved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>
            <a:stCxn id="9225" idx="2"/>
            <a:endCxn id="9223" idx="1"/>
          </p:cNvCxnSpPr>
          <p:nvPr/>
        </p:nvCxnSpPr>
        <p:spPr>
          <a:xfrm rot="16200000" flipH="1">
            <a:off x="6585671" y="2933086"/>
            <a:ext cx="727977" cy="1005322"/>
          </a:xfrm>
          <a:prstGeom prst="curved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25575"/>
            <a:ext cx="2526955" cy="185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8699"/>
            <a:ext cx="2112105" cy="1408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398" y="4727066"/>
            <a:ext cx="1234256" cy="1848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아래쪽 화살표 27"/>
          <p:cNvSpPr/>
          <p:nvPr/>
        </p:nvSpPr>
        <p:spPr>
          <a:xfrm rot="8516889">
            <a:off x="6032796" y="4026912"/>
            <a:ext cx="1109601" cy="1080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AutoShape 5" descr="너굴맨&quot; 드립의 뜻과 의미 : 네이버 블로그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AutoShape 7" descr="너굴맨&quot; 드립의 뜻과 의미 : 네이버 블로그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21" y="1692777"/>
            <a:ext cx="1931514" cy="965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아래쪽 화살표 41"/>
          <p:cNvSpPr/>
          <p:nvPr/>
        </p:nvSpPr>
        <p:spPr>
          <a:xfrm rot="14744288">
            <a:off x="2612234" y="1482786"/>
            <a:ext cx="713191" cy="936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26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 구상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sz="2000" dirty="0"/>
          </a:p>
          <a:p>
            <a:r>
              <a:rPr lang="ko-KR" altLang="en-US" sz="2000" dirty="0"/>
              <a:t>단순하게 </a:t>
            </a:r>
            <a:r>
              <a:rPr lang="ko-KR" altLang="en-US" sz="2000" dirty="0" err="1"/>
              <a:t>랜덤스폰되거나</a:t>
            </a:r>
            <a:r>
              <a:rPr lang="ko-KR" altLang="en-US" sz="2000" dirty="0"/>
              <a:t> 특정 위치에 배치되는 동식물들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플레이어의 영향을 받아 실시간으로 바뀌는 생태계라면 </a:t>
            </a:r>
            <a:br>
              <a:rPr lang="en-US" altLang="ko-KR" sz="2000" dirty="0"/>
            </a:br>
            <a:r>
              <a:rPr lang="ko-KR" altLang="en-US" sz="2000" dirty="0"/>
              <a:t>어떨까</a:t>
            </a:r>
            <a:r>
              <a:rPr lang="en-US" altLang="ko-KR" sz="2000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297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 구상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6857905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4243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 구상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The hunter: Call of the Wild</a:t>
            </a:r>
          </a:p>
          <a:p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현실의 사냥꾼과 동물들의 행동양식을 모방</a:t>
            </a:r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최대한 사실적인 사냥 체험 제공</a:t>
            </a:r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다양한 동물들</a:t>
            </a:r>
            <a:r>
              <a:rPr lang="en-US" altLang="ko-KR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각기 다른 독특한 행동양식 존재</a:t>
            </a:r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특정 </a:t>
            </a:r>
            <a:r>
              <a:rPr lang="en-US" altLang="ko-KR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spot</a:t>
            </a:r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에서 </a:t>
            </a:r>
            <a:r>
              <a:rPr lang="ko-KR" altLang="en-US" sz="2000" dirty="0" err="1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랜덤스폰되어</a:t>
            </a:r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000" dirty="0" err="1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맵을</a:t>
            </a:r>
            <a:r>
              <a:rPr lang="ko-KR" altLang="en-US" sz="2000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 이동하는 방식</a:t>
            </a:r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687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아이디어 구상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8194" name="Picture 2" descr="Hirschfelden Ani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836712"/>
            <a:ext cx="5472608" cy="575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467544" y="908720"/>
            <a:ext cx="7467600" cy="4873752"/>
          </a:xfrm>
        </p:spPr>
        <p:txBody>
          <a:bodyPr/>
          <a:lstStyle/>
          <a:p>
            <a:pPr marL="0" indent="0" algn="ctr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Using the Unity Game Engine to Develop a 3D</a:t>
            </a:r>
          </a:p>
          <a:p>
            <a:pPr marL="0" indent="0" algn="ctr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Simulated Ecological System Based on a </a:t>
            </a:r>
          </a:p>
          <a:p>
            <a:pPr marL="0" indent="0" algn="ctr"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Predator–Prey Model Extended by Gene Evolution</a:t>
            </a:r>
          </a:p>
          <a:p>
            <a:pPr marL="0" indent="0" algn="ctr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Informatics 2022, 9, 9</a:t>
            </a:r>
          </a:p>
          <a:p>
            <a:pPr marL="0" indent="0" algn="ctr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Attila Kiss and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Gábor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Pusztai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720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타겟</a:t>
            </a:r>
            <a:r>
              <a:rPr lang="ko-KR" altLang="en-US" dirty="0"/>
              <a:t> 논문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생태계 시스템에서 수식을 최소화하고</a:t>
            </a:r>
            <a:r>
              <a:rPr lang="en-US" altLang="ko-KR" dirty="0"/>
              <a:t>, </a:t>
            </a:r>
            <a:r>
              <a:rPr lang="ko-KR" altLang="en-US" dirty="0"/>
              <a:t>현실의 모델들을 모방하기 위해 노력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단순한 </a:t>
            </a:r>
            <a:r>
              <a:rPr lang="en-US" altLang="ko-KR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predator-prey model (</a:t>
            </a:r>
            <a:r>
              <a:rPr lang="en-US" altLang="ko-KR" dirty="0" err="1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Lotka</a:t>
            </a:r>
            <a:r>
              <a:rPr lang="en-US" altLang="ko-KR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–</a:t>
            </a:r>
            <a:r>
              <a:rPr lang="en-US" altLang="ko-KR" dirty="0" err="1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Volterra</a:t>
            </a:r>
            <a:r>
              <a:rPr lang="en-US" altLang="ko-KR" dirty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dirty="0"/>
              <a:t>과 다르게 다양한 종류의 동물들로 구성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3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타겟</a:t>
            </a:r>
            <a:r>
              <a:rPr lang="ko-KR" altLang="en-US" dirty="0"/>
              <a:t> 논문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C:\Users\Rune\Pictures\Screenshots\스크린샷(8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5" t="30532" r="12110" b="5579"/>
          <a:stretch/>
        </p:blipFill>
        <p:spPr bwMode="auto">
          <a:xfrm>
            <a:off x="1600200" y="1484784"/>
            <a:ext cx="6408712" cy="524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4147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오렌지">
  <a:themeElements>
    <a:clrScheme name="오렌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오렌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오렌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161</TotalTime>
  <Words>200</Words>
  <Application>Microsoft Office PowerPoint</Application>
  <PresentationFormat>화면 슬라이드 쇼(4:3)</PresentationFormat>
  <Paragraphs>83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맑은 고딕</vt:lpstr>
      <vt:lpstr>맑은 고딕 Semilight</vt:lpstr>
      <vt:lpstr>Arial</vt:lpstr>
      <vt:lpstr>Century Schoolbook</vt:lpstr>
      <vt:lpstr>Wingdings</vt:lpstr>
      <vt:lpstr>Wingdings 2</vt:lpstr>
      <vt:lpstr>오렌지</vt:lpstr>
      <vt:lpstr>펄어비스 1주</vt:lpstr>
      <vt:lpstr>PowerPoint 프레젠테이션</vt:lpstr>
      <vt:lpstr>아이디어 구상</vt:lpstr>
      <vt:lpstr>아이디어 구상</vt:lpstr>
      <vt:lpstr>아이디어 구상</vt:lpstr>
      <vt:lpstr>아이디어 구상</vt:lpstr>
      <vt:lpstr>PowerPoint 프레젠테이션</vt:lpstr>
      <vt:lpstr>타겟 논문</vt:lpstr>
      <vt:lpstr>타겟 논문</vt:lpstr>
      <vt:lpstr>타겟 논문</vt:lpstr>
      <vt:lpstr>타겟 논문</vt:lpstr>
      <vt:lpstr>타겟 논문</vt:lpstr>
      <vt:lpstr>타겟 논문</vt:lpstr>
      <vt:lpstr>타겟 논문</vt:lpstr>
      <vt:lpstr>타겟 논문</vt:lpstr>
      <vt:lpstr>타겟 논문</vt:lpstr>
      <vt:lpstr>타겟 논문</vt:lpstr>
      <vt:lpstr>주제</vt:lpstr>
      <vt:lpstr>콘티</vt:lpstr>
      <vt:lpstr>콘티</vt:lpstr>
      <vt:lpstr>콘티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Rune</dc:creator>
  <cp:lastModifiedBy>USER</cp:lastModifiedBy>
  <cp:revision>24</cp:revision>
  <dcterms:created xsi:type="dcterms:W3CDTF">2022-10-20T05:27:47Z</dcterms:created>
  <dcterms:modified xsi:type="dcterms:W3CDTF">2022-10-31T07:14:46Z</dcterms:modified>
</cp:coreProperties>
</file>